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459" r:id="rId3"/>
    <p:sldId id="456" r:id="rId4"/>
    <p:sldId id="460" r:id="rId5"/>
    <p:sldId id="465" r:id="rId6"/>
    <p:sldId id="461" r:id="rId7"/>
    <p:sldId id="457" r:id="rId8"/>
    <p:sldId id="462" r:id="rId9"/>
    <p:sldId id="463" r:id="rId10"/>
    <p:sldId id="464" r:id="rId11"/>
    <p:sldId id="437" r:id="rId12"/>
    <p:sldId id="449" r:id="rId13"/>
    <p:sldId id="447" r:id="rId14"/>
    <p:sldId id="44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200"/>
    <a:srgbClr val="EFD9AD"/>
    <a:srgbClr val="D8A83E"/>
    <a:srgbClr val="FFFFFF"/>
    <a:srgbClr val="03414D"/>
    <a:srgbClr val="FD4500"/>
    <a:srgbClr val="005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6"/>
    <p:restoredTop sz="89748"/>
  </p:normalViewPr>
  <p:slideViewPr>
    <p:cSldViewPr snapToGrid="0" snapToObjects="1">
      <p:cViewPr varScale="1">
        <p:scale>
          <a:sx n="91" d="100"/>
          <a:sy n="91" d="100"/>
        </p:scale>
        <p:origin x="784" y="184"/>
      </p:cViewPr>
      <p:guideLst>
        <p:guide orient="horz" pos="119"/>
        <p:guide pos="211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 showGuides="1">
      <p:cViewPr varScale="1">
        <p:scale>
          <a:sx n="89" d="100"/>
          <a:sy n="89" d="100"/>
        </p:scale>
        <p:origin x="263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FBC8-A418-6444-A1F2-AF3DCBD12C89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ADA-A641-F04B-8DE3-7D893515C2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real beauty and strength of Galaxy</a:t>
            </a:r>
          </a:p>
          <a:p>
            <a:r>
              <a:rPr lang="en-GB" dirty="0"/>
              <a:t>All through a user-friendly graphical interface in the web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5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5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create a new workflow, under the “Workflow” tab -&gt; select ”+” (Create new workflow)</a:t>
            </a:r>
          </a:p>
          <a:p>
            <a:endParaRPr lang="en-GB" dirty="0"/>
          </a:p>
          <a:p>
            <a:r>
              <a:rPr lang="en-GB" dirty="0"/>
              <a:t>In the new window, give the workflow a name and a short description -&gt; Press “Create”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8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Workflow Canvas will appear where you build the workflow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4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Selected tools to include from the tools menu will appear in the workflow canvas and can be labelled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397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Connecting tools into a workflow</a:t>
            </a:r>
          </a:p>
          <a:p>
            <a:pPr marL="0" indent="0">
              <a:buNone/>
            </a:pPr>
            <a:r>
              <a:rPr lang="en-GB" dirty="0"/>
              <a:t>For each tools it is possible to set or even fix the parameter settings in advance, or it can be set at run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7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Workflow will be visible under the Workflows section in the Tools menu when activating “Show in tools panel”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Options for sharing and exporting workflows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07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91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3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765E3E7-202D-E044-89D5-AAF44171C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59" y="4987396"/>
            <a:ext cx="2115348" cy="14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r>
              <a:rPr lang="en-US" sz="24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</a:t>
            </a: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excelerate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5" y="486916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62C69B-A6A4-AC4B-B95B-EBDE97C84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0926" y="5409786"/>
            <a:ext cx="1895842" cy="12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76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63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8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laxy-uit.bioinfo.no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5400" dirty="0"/>
              <a:t>Workflows in Galaxy</a:t>
            </a:r>
            <a:endParaRPr lang="en-GB" sz="3100" dirty="0">
              <a:latin typeface="Corbel" charset="0"/>
              <a:cs typeface="Corbel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1424" y="4293097"/>
            <a:ext cx="10347755" cy="899583"/>
          </a:xfrm>
        </p:spPr>
        <p:txBody>
          <a:bodyPr/>
          <a:lstStyle/>
          <a:p>
            <a:r>
              <a:rPr lang="en-GB" dirty="0"/>
              <a:t>Demo: Importing, creating and modifying workflows in Galaxy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11827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Erik </a:t>
            </a:r>
            <a:r>
              <a:rPr lang="en-GB" sz="2000" dirty="0" err="1"/>
              <a:t>Hjerde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698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FDA87-2E70-1D44-BA7C-E46CE725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5" y="1390694"/>
            <a:ext cx="1877124" cy="5367915"/>
          </a:xfrm>
          <a:prstGeom prst="rect">
            <a:avLst/>
          </a:prstGeom>
        </p:spPr>
      </p:pic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956742-8912-0249-87F2-CBC3A7C8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CBE315C-8F2E-4446-BEAE-6BD135E2C165}"/>
              </a:ext>
            </a:extLst>
          </p:cNvPr>
          <p:cNvSpPr/>
          <p:nvPr/>
        </p:nvSpPr>
        <p:spPr bwMode="auto">
          <a:xfrm>
            <a:off x="364752" y="5128592"/>
            <a:ext cx="1883428" cy="871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68C0E-3BDB-2E41-B981-FC4C1225E751}"/>
              </a:ext>
            </a:extLst>
          </p:cNvPr>
          <p:cNvSpPr txBox="1"/>
          <p:nvPr/>
        </p:nvSpPr>
        <p:spPr>
          <a:xfrm>
            <a:off x="7600837" y="1839380"/>
            <a:ext cx="1895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New tool attributes Possible to pre-set parameter settings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58B46-9C71-5540-AA1A-3564BF81B742}"/>
              </a:ext>
            </a:extLst>
          </p:cNvPr>
          <p:cNvCxnSpPr>
            <a:cxnSpLocks/>
          </p:cNvCxnSpPr>
          <p:nvPr/>
        </p:nvCxnSpPr>
        <p:spPr bwMode="auto">
          <a:xfrm>
            <a:off x="9581907" y="2250328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B13703-108E-EC40-9BD8-0E56D3146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482" y="1390694"/>
            <a:ext cx="9698977" cy="1521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045C07B-C283-FB42-A7AE-4552C8B28917}"/>
              </a:ext>
            </a:extLst>
          </p:cNvPr>
          <p:cNvSpPr/>
          <p:nvPr/>
        </p:nvSpPr>
        <p:spPr bwMode="auto">
          <a:xfrm>
            <a:off x="10308572" y="2064394"/>
            <a:ext cx="1525619" cy="871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Sharing a workflow in Galaxy</a:t>
            </a:r>
            <a:endParaRPr lang="nb-NO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FA582-D2AF-0547-86CB-1B43AC51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218BD-EEA6-6A4E-B185-A18572562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9" y="1391585"/>
            <a:ext cx="11582402" cy="57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6E7590-F756-AF49-8FE1-E2186789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3" y="2520435"/>
            <a:ext cx="9821546" cy="193229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Import shared history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Histories shared by other users can be copied into your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FD9C-5D5F-4C47-9A48-88661CC1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2" y="2262053"/>
            <a:ext cx="9766852" cy="25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567F6-79DB-CF41-A567-A1066B6C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94" y="2520435"/>
            <a:ext cx="1500532" cy="1204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26A1A9-C503-6E47-A71D-D232D4B4490E}"/>
              </a:ext>
            </a:extLst>
          </p:cNvPr>
          <p:cNvSpPr/>
          <p:nvPr/>
        </p:nvSpPr>
        <p:spPr bwMode="auto">
          <a:xfrm>
            <a:off x="4651514" y="2262053"/>
            <a:ext cx="795130" cy="258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EB4DA2-554D-2B4A-9029-9878F6945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834" y="4592926"/>
            <a:ext cx="4490003" cy="2014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AB72E9-D7FB-874E-A170-A187BE3D2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364" y="4592927"/>
            <a:ext cx="1185889" cy="2573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095AA6-5742-FC48-A581-E9D0E988A6D3}"/>
              </a:ext>
            </a:extLst>
          </p:cNvPr>
          <p:cNvSpPr/>
          <p:nvPr/>
        </p:nvSpPr>
        <p:spPr bwMode="auto">
          <a:xfrm>
            <a:off x="6941649" y="4603679"/>
            <a:ext cx="1056961" cy="2466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9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Accessing the documentation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documentation in Pages can accessed by users under the “Pages”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FD9C-5D5F-4C47-9A48-88661CC1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2" y="2262053"/>
            <a:ext cx="9766852" cy="25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D7D11-6CE8-1C45-89E8-A33FB140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71" y="2520435"/>
            <a:ext cx="7820991" cy="1672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00261-BCDC-0C4B-90C8-B6D4DDBA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499" y="2391244"/>
            <a:ext cx="976520" cy="8824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C3B140-7E3F-D840-AD60-A28779E2E906}"/>
              </a:ext>
            </a:extLst>
          </p:cNvPr>
          <p:cNvSpPr/>
          <p:nvPr/>
        </p:nvSpPr>
        <p:spPr bwMode="auto">
          <a:xfrm>
            <a:off x="4721207" y="2245157"/>
            <a:ext cx="685680" cy="275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9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Accessing the documentation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description of the workflow including an embedded overview is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FD9C-5D5F-4C47-9A48-88661CC1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2" y="2262053"/>
            <a:ext cx="9766852" cy="2583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96834-7D5F-4C4B-80EC-85E44C56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3" y="2537332"/>
            <a:ext cx="9766852" cy="26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CC61D23-6463-6E4B-964E-7137117E3B46}"/>
              </a:ext>
            </a:extLst>
          </p:cNvPr>
          <p:cNvSpPr/>
          <p:nvPr/>
        </p:nvSpPr>
        <p:spPr bwMode="auto">
          <a:xfrm>
            <a:off x="2336168" y="341906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9E6F8-A0F4-C547-988A-72B0EB98F6EB}"/>
              </a:ext>
            </a:extLst>
          </p:cNvPr>
          <p:cNvSpPr/>
          <p:nvPr/>
        </p:nvSpPr>
        <p:spPr bwMode="auto">
          <a:xfrm>
            <a:off x="2336168" y="385638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BF469-4DFE-C34A-97BD-C506C48E64C5}"/>
              </a:ext>
            </a:extLst>
          </p:cNvPr>
          <p:cNvSpPr/>
          <p:nvPr/>
        </p:nvSpPr>
        <p:spPr bwMode="auto">
          <a:xfrm>
            <a:off x="4820951" y="341906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29EC6A-BDAA-B04F-B31E-C30A01BB6CCF}"/>
              </a:ext>
            </a:extLst>
          </p:cNvPr>
          <p:cNvSpPr/>
          <p:nvPr/>
        </p:nvSpPr>
        <p:spPr bwMode="auto">
          <a:xfrm>
            <a:off x="4820951" y="385638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05C586-2C84-F242-B749-4584E11C61A4}"/>
              </a:ext>
            </a:extLst>
          </p:cNvPr>
          <p:cNvSpPr/>
          <p:nvPr/>
        </p:nvSpPr>
        <p:spPr bwMode="auto">
          <a:xfrm>
            <a:off x="7305734" y="341906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EEA05-D8B2-B146-B618-CDB813B8C8B2}"/>
              </a:ext>
            </a:extLst>
          </p:cNvPr>
          <p:cNvSpPr/>
          <p:nvPr/>
        </p:nvSpPr>
        <p:spPr bwMode="auto">
          <a:xfrm>
            <a:off x="7305734" y="385638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01857D7-53B0-CF41-8A70-DFF38B8D5E62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flipV="1">
            <a:off x="4134679" y="3670851"/>
            <a:ext cx="686272" cy="4041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EFD9A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88425AF-452A-4544-B481-377AF07FB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9462" y="3637725"/>
            <a:ext cx="686272" cy="4041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EFD9A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D98C86D-ADE1-8E46-92E3-CA37466D64B1}"/>
              </a:ext>
            </a:extLst>
          </p:cNvPr>
          <p:cNvSpPr txBox="1">
            <a:spLocks/>
          </p:cNvSpPr>
          <p:nvPr/>
        </p:nvSpPr>
        <p:spPr>
          <a:xfrm>
            <a:off x="711200" y="1525589"/>
            <a:ext cx="10879403" cy="43513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GB" dirty="0"/>
              <a:t>Galaxy is a workflow manager with a graphical user interface</a:t>
            </a:r>
          </a:p>
          <a:p>
            <a:pPr marL="0" indent="0" defTabSz="914400">
              <a:buNone/>
            </a:pPr>
            <a:r>
              <a:rPr lang="en-GB" dirty="0"/>
              <a:t>Workflows in Galaxy are strings of tools connected in the correct order so that the output from one tool becomes the input for the next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7851-79C7-5C49-B4F2-689BF0D0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166" y="4220978"/>
            <a:ext cx="4510961" cy="30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172509DF-BCB7-5B4F-A98E-10FAF7B9FF3F}"/>
              </a:ext>
            </a:extLst>
          </p:cNvPr>
          <p:cNvSpPr/>
          <p:nvPr/>
        </p:nvSpPr>
        <p:spPr bwMode="auto">
          <a:xfrm>
            <a:off x="4101275" y="2062364"/>
            <a:ext cx="4035674" cy="4035674"/>
          </a:xfrm>
          <a:prstGeom prst="ellipse">
            <a:avLst/>
          </a:prstGeom>
          <a:noFill/>
          <a:ln w="76200" cap="flat" cmpd="sng" algn="ctr">
            <a:solidFill>
              <a:srgbClr val="F17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1026" name="Picture 2" descr="Image result for creation michelangelo">
            <a:extLst>
              <a:ext uri="{FF2B5EF4-FFF2-40B4-BE49-F238E27FC236}">
                <a16:creationId xmlns:a16="http://schemas.microsoft.com/office/drawing/2014/main" id="{57F606B3-B5F3-AF4F-8E38-7ED30FE5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75" y="2677504"/>
            <a:ext cx="2180534" cy="14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B387D6C-B877-CF47-8F3B-1A68D7680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48" y="1428106"/>
            <a:ext cx="1719410" cy="145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F04D9040-AEC2-A14B-B050-4418328A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97" y="2679100"/>
            <a:ext cx="2123318" cy="14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6100AD-2E60-0E4F-8650-45D3F8C18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753" y="4778031"/>
            <a:ext cx="1810712" cy="174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AD01F-81E7-0C46-BC49-A63550BFA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545" y="4907857"/>
            <a:ext cx="1606406" cy="1453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B9A80-76B3-4740-ADFF-DB7CFA57CFB9}"/>
              </a:ext>
            </a:extLst>
          </p:cNvPr>
          <p:cNvSpPr txBox="1"/>
          <p:nvPr/>
        </p:nvSpPr>
        <p:spPr>
          <a:xfrm>
            <a:off x="883740" y="3081843"/>
            <a:ext cx="12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Create workflow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58D137-69C2-DF4D-8782-C3023D46FED4}"/>
              </a:ext>
            </a:extLst>
          </p:cNvPr>
          <p:cNvSpPr txBox="1"/>
          <p:nvPr/>
        </p:nvSpPr>
        <p:spPr>
          <a:xfrm>
            <a:off x="6980519" y="1751830"/>
            <a:ext cx="12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Modify workflow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2CCCF2-5E59-4B4F-B06C-317A501FA4B5}"/>
              </a:ext>
            </a:extLst>
          </p:cNvPr>
          <p:cNvSpPr txBox="1"/>
          <p:nvPr/>
        </p:nvSpPr>
        <p:spPr>
          <a:xfrm>
            <a:off x="9987215" y="3081843"/>
            <a:ext cx="12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Share workflow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2703A4-B35D-B649-8B26-FE2E26F5D101}"/>
              </a:ext>
            </a:extLst>
          </p:cNvPr>
          <p:cNvSpPr txBox="1"/>
          <p:nvPr/>
        </p:nvSpPr>
        <p:spPr>
          <a:xfrm>
            <a:off x="8432604" y="5327997"/>
            <a:ext cx="12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Run workflow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0FDF2F-1CE6-2341-94A0-2FF485D4CFEC}"/>
              </a:ext>
            </a:extLst>
          </p:cNvPr>
          <p:cNvSpPr txBox="1"/>
          <p:nvPr/>
        </p:nvSpPr>
        <p:spPr>
          <a:xfrm>
            <a:off x="1995844" y="5325129"/>
            <a:ext cx="153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Documenting workflow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181693-3997-BF46-B0F3-05D947B38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988" y="3660871"/>
            <a:ext cx="3172030" cy="8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Live demo – feel free to 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7996B-3E08-4946-AA3B-1EABAA27189F}"/>
              </a:ext>
            </a:extLst>
          </p:cNvPr>
          <p:cNvSpPr txBox="1">
            <a:spLocks/>
          </p:cNvSpPr>
          <p:nvPr/>
        </p:nvSpPr>
        <p:spPr>
          <a:xfrm>
            <a:off x="711200" y="1525589"/>
            <a:ext cx="10879403" cy="43513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spcBef>
                <a:spcPts val="1200"/>
              </a:spcBef>
              <a:buNone/>
            </a:pPr>
            <a:r>
              <a:rPr lang="en-GB" dirty="0"/>
              <a:t>Finding </a:t>
            </a:r>
            <a:r>
              <a:rPr lang="en-GB"/>
              <a:t>existing workflows </a:t>
            </a:r>
            <a:r>
              <a:rPr lang="en-GB" dirty="0"/>
              <a:t>in Galaxy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GB" dirty="0"/>
              <a:t>Modifying workflows in Galaxy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GB" dirty="0"/>
              <a:t>Sharing workflows in Galaxy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GB" dirty="0"/>
              <a:t>Constructing new workflows in Galaxy 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GB" dirty="0"/>
              <a:t>Running workflows in Galaxy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F86636A-D1DB-014E-B975-C025B4B0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93" y="4448348"/>
            <a:ext cx="7831015" cy="19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7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remaining slides are repetition of the most important things from the demo for later use when you go home and have forgotten everything you learned</a:t>
            </a:r>
            <a:r>
              <a:rPr lang="en-GB" sz="4800" dirty="0">
                <a:sym typeface="Wingdings" pitchFamily="2" charset="2"/>
              </a:rPr>
              <a:t></a:t>
            </a:r>
            <a:endParaRPr lang="en-GB" sz="48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F836320-10D1-FA48-83D5-61FBE132B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14" y="3423248"/>
            <a:ext cx="3011577" cy="3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4AC0D4D-F279-C241-9390-CBE5828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033" y="1390696"/>
            <a:ext cx="1842052" cy="5357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489D3-8FE4-4244-ACFB-093BC365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10" y="1391582"/>
            <a:ext cx="7867668" cy="1169641"/>
          </a:xfrm>
          <a:prstGeom prst="rect">
            <a:avLst/>
          </a:prstGeom>
        </p:spPr>
      </p:pic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956742-8912-0249-87F2-CBC3A7C8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7D872-E8D6-2A48-8DAE-DF7A5248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57" y="1391584"/>
            <a:ext cx="1842053" cy="5356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2D8F4-B5EE-EA40-9126-6ADFA5EBA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54" y="2446639"/>
            <a:ext cx="1237925" cy="16217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10A9D29-18FE-554D-9A49-439CF0E3E6FA}"/>
              </a:ext>
            </a:extLst>
          </p:cNvPr>
          <p:cNvSpPr/>
          <p:nvPr/>
        </p:nvSpPr>
        <p:spPr bwMode="auto">
          <a:xfrm>
            <a:off x="4611757" y="1136885"/>
            <a:ext cx="662608" cy="2594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3E475F-43DB-F949-A0A3-8AD9DF18B57D}"/>
              </a:ext>
            </a:extLst>
          </p:cNvPr>
          <p:cNvSpPr/>
          <p:nvPr/>
        </p:nvSpPr>
        <p:spPr bwMode="auto">
          <a:xfrm>
            <a:off x="9409045" y="1552462"/>
            <a:ext cx="625132" cy="3425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008F0E-AC53-2147-9ED6-ED4E1E35C5DF}"/>
              </a:ext>
            </a:extLst>
          </p:cNvPr>
          <p:cNvSpPr/>
          <p:nvPr/>
        </p:nvSpPr>
        <p:spPr bwMode="auto">
          <a:xfrm>
            <a:off x="2875718" y="2446639"/>
            <a:ext cx="1236288" cy="17016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6F84D9-B6F0-2344-9888-DCE9A236FAAA}"/>
              </a:ext>
            </a:extLst>
          </p:cNvPr>
          <p:cNvSpPr/>
          <p:nvPr/>
        </p:nvSpPr>
        <p:spPr bwMode="auto">
          <a:xfrm>
            <a:off x="10080779" y="1409342"/>
            <a:ext cx="1832925" cy="2367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D3516-52FB-C84E-A6B1-A686C2EEEF57}"/>
              </a:ext>
            </a:extLst>
          </p:cNvPr>
          <p:cNvSpPr txBox="1"/>
          <p:nvPr/>
        </p:nvSpPr>
        <p:spPr>
          <a:xfrm>
            <a:off x="8774080" y="507179"/>
            <a:ext cx="1895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Create, import or upload a workflow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DD0D3-D12B-DB45-BA5C-7FA8730F687F}"/>
              </a:ext>
            </a:extLst>
          </p:cNvPr>
          <p:cNvCxnSpPr>
            <a:stCxn id="9" idx="2"/>
            <a:endCxn id="38" idx="0"/>
          </p:cNvCxnSpPr>
          <p:nvPr/>
        </p:nvCxnSpPr>
        <p:spPr bwMode="auto">
          <a:xfrm>
            <a:off x="9721611" y="1091954"/>
            <a:ext cx="0" cy="4605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3F6E5E6-00E6-BC4F-BB44-37861B970D2C}"/>
              </a:ext>
            </a:extLst>
          </p:cNvPr>
          <p:cNvSpPr txBox="1"/>
          <p:nvPr/>
        </p:nvSpPr>
        <p:spPr>
          <a:xfrm>
            <a:off x="3995530" y="1597585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Workflow page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AEA91B-677F-2144-AD88-C4EF7BDB52B3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4943061" y="1409342"/>
            <a:ext cx="0" cy="1882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0D342A-FD8F-684B-B693-1C972DA2F75A}"/>
              </a:ext>
            </a:extLst>
          </p:cNvPr>
          <p:cNvSpPr txBox="1"/>
          <p:nvPr/>
        </p:nvSpPr>
        <p:spPr>
          <a:xfrm>
            <a:off x="4393094" y="3128211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Context menu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044898-D91F-C04D-A15C-F0EEE8821EEC}"/>
              </a:ext>
            </a:extLst>
          </p:cNvPr>
          <p:cNvCxnSpPr>
            <a:cxnSpLocks/>
            <a:stCxn id="39" idx="3"/>
          </p:cNvCxnSpPr>
          <p:nvPr/>
        </p:nvCxnSpPr>
        <p:spPr bwMode="auto">
          <a:xfrm>
            <a:off x="4112006" y="3297488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F96E0E-2644-F040-B892-22CF0C4D6BB8}"/>
              </a:ext>
            </a:extLst>
          </p:cNvPr>
          <p:cNvCxnSpPr>
            <a:cxnSpLocks/>
          </p:cNvCxnSpPr>
          <p:nvPr/>
        </p:nvCxnSpPr>
        <p:spPr bwMode="auto">
          <a:xfrm>
            <a:off x="9581028" y="2597429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FDE525-5556-F946-8D3D-1D4FEAA39DA5}"/>
              </a:ext>
            </a:extLst>
          </p:cNvPr>
          <p:cNvSpPr txBox="1"/>
          <p:nvPr/>
        </p:nvSpPr>
        <p:spPr>
          <a:xfrm>
            <a:off x="7952637" y="2419658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Details panel</a:t>
            </a:r>
          </a:p>
        </p:txBody>
      </p:sp>
    </p:spTree>
    <p:extLst>
      <p:ext uri="{BB962C8B-B14F-4D97-AF65-F5344CB8AC3E}">
        <p14:creationId xmlns:p14="http://schemas.microsoft.com/office/powerpoint/2010/main" val="270355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C7F403F0-8016-2F4C-997A-B28560A1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10" y="1390696"/>
            <a:ext cx="7885922" cy="5357383"/>
          </a:xfrm>
          <a:prstGeom prst="rect">
            <a:avLst/>
          </a:prstGeom>
        </p:spPr>
      </p:pic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956742-8912-0249-87F2-CBC3A7C8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7D872-E8D6-2A48-8DAE-DF7A5248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7" y="1391584"/>
            <a:ext cx="1842053" cy="535649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CBE315C-8F2E-4446-BEAE-6BD135E2C165}"/>
              </a:ext>
            </a:extLst>
          </p:cNvPr>
          <p:cNvSpPr/>
          <p:nvPr/>
        </p:nvSpPr>
        <p:spPr bwMode="auto">
          <a:xfrm>
            <a:off x="371056" y="1391583"/>
            <a:ext cx="1842053" cy="42273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E3211A-0D89-864F-B6A3-1C2045F61BF3}"/>
              </a:ext>
            </a:extLst>
          </p:cNvPr>
          <p:cNvSpPr txBox="1"/>
          <p:nvPr/>
        </p:nvSpPr>
        <p:spPr>
          <a:xfrm>
            <a:off x="7009676" y="5910352"/>
            <a:ext cx="14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Canvas navigation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0234A-5C26-C943-8929-17B6FD7DE54F}"/>
              </a:ext>
            </a:extLst>
          </p:cNvPr>
          <p:cNvSpPr txBox="1"/>
          <p:nvPr/>
        </p:nvSpPr>
        <p:spPr>
          <a:xfrm>
            <a:off x="2177619" y="3319040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Tools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27DDC5-E858-4B40-9A85-B4DA79E3868A}"/>
              </a:ext>
            </a:extLst>
          </p:cNvPr>
          <p:cNvCxnSpPr>
            <a:cxnSpLocks/>
          </p:cNvCxnSpPr>
          <p:nvPr/>
        </p:nvCxnSpPr>
        <p:spPr bwMode="auto">
          <a:xfrm>
            <a:off x="2213109" y="3505253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0E13D7-230C-0B4F-BD50-5E26B2A59258}"/>
              </a:ext>
            </a:extLst>
          </p:cNvPr>
          <p:cNvCxnSpPr>
            <a:cxnSpLocks/>
          </p:cNvCxnSpPr>
          <p:nvPr/>
        </p:nvCxnSpPr>
        <p:spPr bwMode="auto">
          <a:xfrm>
            <a:off x="8348432" y="6202740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F861C452-03D3-7140-B659-45493D8AB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9033" y="1390696"/>
            <a:ext cx="1842052" cy="535738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E8014BD-C80F-1640-AF47-3F153B91B7B0}"/>
              </a:ext>
            </a:extLst>
          </p:cNvPr>
          <p:cNvSpPr/>
          <p:nvPr/>
        </p:nvSpPr>
        <p:spPr bwMode="auto">
          <a:xfrm>
            <a:off x="8848183" y="5605670"/>
            <a:ext cx="1272352" cy="11291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6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852D0-3878-AA43-A0E6-FBB27E3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08" y="1390696"/>
            <a:ext cx="7873550" cy="5344131"/>
          </a:xfrm>
          <a:prstGeom prst="rect">
            <a:avLst/>
          </a:prstGeom>
        </p:spPr>
      </p:pic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956742-8912-0249-87F2-CBC3A7C8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E10234A-5C26-C943-8929-17B6FD7DE54F}"/>
              </a:ext>
            </a:extLst>
          </p:cNvPr>
          <p:cNvSpPr txBox="1"/>
          <p:nvPr/>
        </p:nvSpPr>
        <p:spPr>
          <a:xfrm>
            <a:off x="3325479" y="4018462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Selected tool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27DDC5-E858-4B40-9A85-B4DA79E3868A}"/>
              </a:ext>
            </a:extLst>
          </p:cNvPr>
          <p:cNvCxnSpPr>
            <a:cxnSpLocks/>
          </p:cNvCxnSpPr>
          <p:nvPr/>
        </p:nvCxnSpPr>
        <p:spPr bwMode="auto">
          <a:xfrm>
            <a:off x="2177619" y="2180035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8B55B1-FD6A-D542-AAF5-BD412D5E5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658" y="1390696"/>
            <a:ext cx="1871802" cy="5344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A2FB-DD69-864B-8635-2FCEBF68A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71" y="1390696"/>
            <a:ext cx="1889313" cy="534413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CBE315C-8F2E-4446-BEAE-6BD135E2C165}"/>
              </a:ext>
            </a:extLst>
          </p:cNvPr>
          <p:cNvSpPr/>
          <p:nvPr/>
        </p:nvSpPr>
        <p:spPr bwMode="auto">
          <a:xfrm>
            <a:off x="371056" y="1868557"/>
            <a:ext cx="1883428" cy="5830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A7EEDE-1F52-6348-8ECF-C1BD5E69A6E5}"/>
              </a:ext>
            </a:extLst>
          </p:cNvPr>
          <p:cNvSpPr/>
          <p:nvPr/>
        </p:nvSpPr>
        <p:spPr bwMode="auto">
          <a:xfrm>
            <a:off x="5526157" y="3882887"/>
            <a:ext cx="1431234" cy="6228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BA668D-3130-A048-8E21-AE435F3B13BB}"/>
              </a:ext>
            </a:extLst>
          </p:cNvPr>
          <p:cNvCxnSpPr>
            <a:cxnSpLocks/>
          </p:cNvCxnSpPr>
          <p:nvPr/>
        </p:nvCxnSpPr>
        <p:spPr bwMode="auto">
          <a:xfrm>
            <a:off x="5026406" y="4187739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080D6B-9A70-5943-810F-B2688D438FF4}"/>
              </a:ext>
            </a:extLst>
          </p:cNvPr>
          <p:cNvSpPr txBox="1"/>
          <p:nvPr/>
        </p:nvSpPr>
        <p:spPr>
          <a:xfrm>
            <a:off x="2418729" y="2010758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Select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68C0E-3BDB-2E41-B981-FC4C1225E751}"/>
              </a:ext>
            </a:extLst>
          </p:cNvPr>
          <p:cNvSpPr txBox="1"/>
          <p:nvPr/>
        </p:nvSpPr>
        <p:spPr>
          <a:xfrm>
            <a:off x="7814720" y="2531624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Tool attributes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FC523B-2F81-C340-9BE9-87DB0F12978B}"/>
              </a:ext>
            </a:extLst>
          </p:cNvPr>
          <p:cNvSpPr/>
          <p:nvPr/>
        </p:nvSpPr>
        <p:spPr bwMode="auto">
          <a:xfrm>
            <a:off x="10081658" y="1640675"/>
            <a:ext cx="1871802" cy="22422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58B46-9C71-5540-AA1A-3564BF81B742}"/>
              </a:ext>
            </a:extLst>
          </p:cNvPr>
          <p:cNvCxnSpPr>
            <a:cxnSpLocks/>
          </p:cNvCxnSpPr>
          <p:nvPr/>
        </p:nvCxnSpPr>
        <p:spPr bwMode="auto">
          <a:xfrm>
            <a:off x="9581907" y="2700901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496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D1990A-909C-754F-995B-D4F5D5D9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658" y="1384933"/>
            <a:ext cx="7797892" cy="5349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9D1BF-290E-9F43-90AB-072DC9AC82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658" y="1390696"/>
            <a:ext cx="1858694" cy="5344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9469F-3C64-D34C-B24A-5DE511F22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2" y="1390695"/>
            <a:ext cx="1899602" cy="5344131"/>
          </a:xfrm>
          <a:prstGeom prst="rect">
            <a:avLst/>
          </a:prstGeom>
        </p:spPr>
      </p:pic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Workflows in Galaxy</a:t>
            </a:r>
            <a:endParaRPr lang="nb-NO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956742-8912-0249-87F2-CBC3A7C8A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58" y="1141605"/>
            <a:ext cx="11582402" cy="24998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E10234A-5C26-C943-8929-17B6FD7DE54F}"/>
              </a:ext>
            </a:extLst>
          </p:cNvPr>
          <p:cNvSpPr txBox="1"/>
          <p:nvPr/>
        </p:nvSpPr>
        <p:spPr>
          <a:xfrm>
            <a:off x="6252069" y="3081234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Connect tools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27DDC5-E858-4B40-9A85-B4DA79E3868A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254484" y="4310009"/>
            <a:ext cx="500455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CBE315C-8F2E-4446-BEAE-6BD135E2C165}"/>
              </a:ext>
            </a:extLst>
          </p:cNvPr>
          <p:cNvSpPr/>
          <p:nvPr/>
        </p:nvSpPr>
        <p:spPr bwMode="auto">
          <a:xfrm>
            <a:off x="371056" y="4018462"/>
            <a:ext cx="1883428" cy="5830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A7EEDE-1F52-6348-8ECF-C1BD5E69A6E5}"/>
              </a:ext>
            </a:extLst>
          </p:cNvPr>
          <p:cNvSpPr/>
          <p:nvPr/>
        </p:nvSpPr>
        <p:spPr bwMode="auto">
          <a:xfrm>
            <a:off x="6798364" y="4008262"/>
            <a:ext cx="802473" cy="6228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BA668D-3130-A048-8E21-AE435F3B13BB}"/>
              </a:ext>
            </a:extLst>
          </p:cNvPr>
          <p:cNvCxnSpPr>
            <a:cxnSpLocks/>
          </p:cNvCxnSpPr>
          <p:nvPr/>
        </p:nvCxnSpPr>
        <p:spPr bwMode="auto">
          <a:xfrm>
            <a:off x="7209183" y="3419788"/>
            <a:ext cx="0" cy="5986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080D6B-9A70-5943-810F-B2688D438FF4}"/>
              </a:ext>
            </a:extLst>
          </p:cNvPr>
          <p:cNvSpPr txBox="1"/>
          <p:nvPr/>
        </p:nvSpPr>
        <p:spPr>
          <a:xfrm>
            <a:off x="2647641" y="4140732"/>
            <a:ext cx="189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Select new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68C0E-3BDB-2E41-B981-FC4C1225E751}"/>
              </a:ext>
            </a:extLst>
          </p:cNvPr>
          <p:cNvSpPr txBox="1"/>
          <p:nvPr/>
        </p:nvSpPr>
        <p:spPr>
          <a:xfrm>
            <a:off x="7600837" y="1839380"/>
            <a:ext cx="1895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New tool attributes Possible to pre-set parameter settings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FC523B-2F81-C340-9BE9-87DB0F12978B}"/>
              </a:ext>
            </a:extLst>
          </p:cNvPr>
          <p:cNvSpPr/>
          <p:nvPr/>
        </p:nvSpPr>
        <p:spPr bwMode="auto">
          <a:xfrm>
            <a:off x="10081658" y="1640675"/>
            <a:ext cx="1871802" cy="50941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58B46-9C71-5540-AA1A-3564BF81B742}"/>
              </a:ext>
            </a:extLst>
          </p:cNvPr>
          <p:cNvCxnSpPr>
            <a:cxnSpLocks/>
          </p:cNvCxnSpPr>
          <p:nvPr/>
        </p:nvCxnSpPr>
        <p:spPr bwMode="auto">
          <a:xfrm>
            <a:off x="9581907" y="2250328"/>
            <a:ext cx="4997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6306110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LIXIR Norge mal" id="{B2A00625-5BBA-604D-991B-D052501E5469}" vid="{08636CB3-7335-EF42-887D-4A2E70779E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50275</TotalTime>
  <Words>393</Words>
  <Application>Microsoft Macintosh PowerPoint</Application>
  <PresentationFormat>Widescreen</PresentationFormat>
  <Paragraphs>71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Corbel</vt:lpstr>
      <vt:lpstr>Geneva</vt:lpstr>
      <vt:lpstr>Times</vt:lpstr>
      <vt:lpstr>Wingdings</vt:lpstr>
      <vt:lpstr>ELIXIR_template</vt:lpstr>
      <vt:lpstr>Workflows in Galaxy</vt:lpstr>
      <vt:lpstr>Workflows in Galaxy</vt:lpstr>
      <vt:lpstr>Workflows in Galaxy</vt:lpstr>
      <vt:lpstr>Live demo – feel free to join</vt:lpstr>
      <vt:lpstr>The remaining slides are repetition of the most important things from the demo for later use when you go home and have forgotten everything you learned</vt:lpstr>
      <vt:lpstr>Workflows in Galaxy</vt:lpstr>
      <vt:lpstr>Workflows in Galaxy</vt:lpstr>
      <vt:lpstr>Workflows in Galaxy</vt:lpstr>
      <vt:lpstr>Workflows in Galaxy</vt:lpstr>
      <vt:lpstr>Workflows in Galaxy</vt:lpstr>
      <vt:lpstr>Sharing a workflow in Galaxy</vt:lpstr>
      <vt:lpstr>Import shared history</vt:lpstr>
      <vt:lpstr>Accessing the documentation</vt:lpstr>
      <vt:lpstr>Accessing the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Christine S</dc:creator>
  <cp:lastModifiedBy>Microsoft Office User</cp:lastModifiedBy>
  <cp:revision>228</cp:revision>
  <cp:lastPrinted>2019-10-22T11:11:01Z</cp:lastPrinted>
  <dcterms:created xsi:type="dcterms:W3CDTF">2019-03-11T13:02:45Z</dcterms:created>
  <dcterms:modified xsi:type="dcterms:W3CDTF">2019-11-25T10:12:17Z</dcterms:modified>
</cp:coreProperties>
</file>